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Qy+whx/UHZoAAxPQixtcppBs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35e3ed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15a35e3ed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a35e3eda8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5a35e3eda8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a35e3eda8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15a35e3eda8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a35e3eda8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15a35e3eda8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a35e3eda8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15a35e3eda8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a35e3eda8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15a35e3eda8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5a35e3eda8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15a35e3eda8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a35e3eda8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15a35e3eda8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a35e3eda8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15a35e3eda8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a35e3eda8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15a35e3eda8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социальных сетей и пишите свой. Если не нужно – удаляете.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Если вам нужен qr-код для социальных сетей или материалов, то сделать его очень просто: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/>
              <a:t>Заходите на этот сайт http://qrcoder.ru/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/>
              <a:t>Вставляете в окно свою ссылку и нажимаете создать код. Справа копируете сам код или сохраняете его на компьютере и вставляете в презентацию</a:t>
            </a:r>
            <a:endParaRPr/>
          </a:p>
        </p:txBody>
      </p:sp>
      <p:sp>
        <p:nvSpPr>
          <p:cNvPr id="444" name="Google Shape;444;g15a35e3eda8_0_3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35e3eda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5a35e3eda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a35e3eda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5a35e3eda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a35e3eda8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5a35e3eda8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a35e3eda8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5a35e3eda8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Обрезать фотографию по маске круга несложно. В «Обрезать» кликаете по выпадающему списку и выбираете «Обрезать по фигуре». Важно, чтобы фотография изначально была квадратная, ибо он обрежет овалом. Фотографию можно обрезать сначала в квадрат, затем в круг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иконки контактов или социальных сетей и вставляете под человека. Если не нужно - удаляете</a:t>
            </a:r>
            <a:endParaRPr/>
          </a:p>
        </p:txBody>
      </p:sp>
      <p:sp>
        <p:nvSpPr>
          <p:cNvPr id="143" name="Google Shape;143;g15a35e3eda8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a35e3eda8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5a35e3eda8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Обрезать фотографию по маске круга несложно. В «Обрезать» кликаете по выпадающему списку и выбираете «Обрезать по фигуре». Важно, чтобы фотография изначально была квадратная, ибо он обрежет овалом. Фотографию можно обрезать сначала в квадрат, затем в круг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Выбираете нужные вам иконки контактов или социальных сетей и вставляете под человека. Если не нужно - удаляете</a:t>
            </a:r>
            <a:endParaRPr/>
          </a:p>
        </p:txBody>
      </p:sp>
      <p:sp>
        <p:nvSpPr>
          <p:cNvPr id="158" name="Google Shape;158;g15a35e3eda8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a35e3eda8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5a35e3eda8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a35e3eda8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5a35e3eda8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a35e3eda8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15a35e3eda8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hyperlink" Target="https://drive.google.com/file/d/1uXW2YvURf2D3RWxsUA06ktLk-70VsaUD/view?usp=sharing" TargetMode="External"/><Relationship Id="rId5" Type="http://schemas.openxmlformats.org/officeDocument/2006/relationships/hyperlink" Target="https://clck.ru/32APbW" TargetMode="External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://xn--b1acfble3afyz5l.xn--p1ai/vvedenie_v_kreativnie_industrii" TargetMode="External"/><Relationship Id="rId11" Type="http://schemas.openxmlformats.org/officeDocument/2006/relationships/hyperlink" Target="https://practicum.yandex.ru/blog/celi-i-zadachi-po-smart/" TargetMode="External"/><Relationship Id="rId10" Type="http://schemas.openxmlformats.org/officeDocument/2006/relationships/hyperlink" Target="https://www.youtube.com/watch?v=pk337wgvIpI" TargetMode="External"/><Relationship Id="rId12" Type="http://schemas.openxmlformats.org/officeDocument/2006/relationships/image" Target="../media/image15.png"/><Relationship Id="rId9" Type="http://schemas.openxmlformats.org/officeDocument/2006/relationships/hyperlink" Target="https://mastera.academy/" TargetMode="External"/><Relationship Id="rId5" Type="http://schemas.openxmlformats.org/officeDocument/2006/relationships/hyperlink" Target="https://www.hse.ru/data/2021/07/11/1434062388/CI_1.pdf" TargetMode="External"/><Relationship Id="rId6" Type="http://schemas.openxmlformats.org/officeDocument/2006/relationships/hyperlink" Target="https://100gorodov.ru/creativeindustries" TargetMode="External"/><Relationship Id="rId7" Type="http://schemas.openxmlformats.org/officeDocument/2006/relationships/hyperlink" Target="https://map.creative-russia.ru/" TargetMode="External"/><Relationship Id="rId8" Type="http://schemas.openxmlformats.org/officeDocument/2006/relationships/hyperlink" Target="https://prorus.ru/interviews/lokalnaya-identichnost-kak-novaya-ehkonomika-nasledi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hyperlink" Target="https://www.culturepartnership.eu/publishing/project-management/lecture-17-1" TargetMode="External"/><Relationship Id="rId11" Type="http://schemas.openxmlformats.org/officeDocument/2006/relationships/image" Target="../media/image15.png"/><Relationship Id="rId10" Type="http://schemas.openxmlformats.org/officeDocument/2006/relationships/hyperlink" Target="https://vk.com/newlibrary_ru?w=wall-202855688_983" TargetMode="External"/><Relationship Id="rId9" Type="http://schemas.openxmlformats.org/officeDocument/2006/relationships/hyperlink" Target="https://t.me/+WlbKQLUuq3liNzJi" TargetMode="External"/><Relationship Id="rId5" Type="http://schemas.openxmlformats.org/officeDocument/2006/relationships/hyperlink" Target="https://clck.ru/32AKew" TargetMode="External"/><Relationship Id="rId6" Type="http://schemas.openxmlformats.org/officeDocument/2006/relationships/hyperlink" Target="https://xn--80aacacvtbthqmh0dxl.xn--p1ai/documents/genij-mesta/" TargetMode="External"/><Relationship Id="rId7" Type="http://schemas.openxmlformats.org/officeDocument/2006/relationships/hyperlink" Target="http://xn--b1acfble3afyz5l.xn--p1ai/" TargetMode="External"/><Relationship Id="rId8" Type="http://schemas.openxmlformats.org/officeDocument/2006/relationships/hyperlink" Target="https://vk.com/newlibrary_r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7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hyperlink" Target="https://clck.ru/32AHoD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netology.ru/blog/portret-ca-kotoryy-rabotaet" TargetMode="External"/><Relationship Id="rId6" Type="http://schemas.openxmlformats.org/officeDocument/2006/relationships/hyperlink" Target="https://5oclick.ru/blog/tselevaya-auditoriya-polnyiy-gayd/" TargetMode="External"/><Relationship Id="rId7" Type="http://schemas.openxmlformats.org/officeDocument/2006/relationships/hyperlink" Target="https://medium.com/no-flame-no-game/%D1%87%D1%82%D0%BE-%D1%82%D0%B0%D0%BA%D0%BE%D0%B5-jobs-to-be-done-%D0%B8-job-stories-4c57c1dc84cf" TargetMode="External"/><Relationship Id="rId8" Type="http://schemas.openxmlformats.org/officeDocument/2006/relationships/hyperlink" Target="https://xn--80aacacvtbthqmh0dxl.xn--p1ai/assets/files/documents/instrukciya-po-razrabotke-kommunikacionnoj-strategii(1)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hyperlink" Target="https://clck.ru/32AJpF" TargetMode="External"/><Relationship Id="rId5" Type="http://schemas.openxmlformats.org/officeDocument/2006/relationships/hyperlink" Target="https://t.me/c/1749121799/57" TargetMode="External"/><Relationship Id="rId6" Type="http://schemas.openxmlformats.org/officeDocument/2006/relationships/hyperlink" Target="https://vk.com/newlibrary_ru?w=wall-202855688_1001" TargetMode="External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g15a35e3eda8_0_0"/>
          <p:cNvGrpSpPr/>
          <p:nvPr/>
        </p:nvGrpSpPr>
        <p:grpSpPr>
          <a:xfrm>
            <a:off x="2196354" y="479402"/>
            <a:ext cx="7799298" cy="448846"/>
            <a:chOff x="2685840" y="431434"/>
            <a:chExt cx="9466316" cy="544782"/>
          </a:xfrm>
        </p:grpSpPr>
        <p:pic>
          <p:nvPicPr>
            <p:cNvPr id="89" name="Google Shape;89;g15a35e3eda8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44836" y="494756"/>
              <a:ext cx="2207320" cy="4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g15a35e3eda8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67069" y="478163"/>
              <a:ext cx="1446891" cy="45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5a35e3eda8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52634" y="494756"/>
              <a:ext cx="1453527" cy="41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g15a35e3eda8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90358" y="504712"/>
              <a:ext cx="1938038" cy="398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g15a35e3eda8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85840" y="431434"/>
              <a:ext cx="665845" cy="544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g15a35e3eda8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76200" y="1994751"/>
            <a:ext cx="4802949" cy="3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5a35e3eda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871" y="3080725"/>
            <a:ext cx="4580199" cy="9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5a35e3eda8_0_0"/>
          <p:cNvSpPr txBox="1"/>
          <p:nvPr/>
        </p:nvSpPr>
        <p:spPr>
          <a:xfrm>
            <a:off x="918875" y="4395950"/>
            <a:ext cx="38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700" u="none" cap="none" strike="noStrik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Введите название вашей библиотеки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15a35e3eda8_0_0"/>
          <p:cNvSpPr txBox="1"/>
          <p:nvPr/>
        </p:nvSpPr>
        <p:spPr>
          <a:xfrm>
            <a:off x="918874" y="1750925"/>
            <a:ext cx="5769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500" u="none" cap="none" strike="noStrik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Презентация для участия в конкурсном отборе в проект</a:t>
            </a:r>
            <a:endParaRPr b="1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15a35e3eda8_0_0"/>
          <p:cNvSpPr txBox="1"/>
          <p:nvPr/>
        </p:nvSpPr>
        <p:spPr>
          <a:xfrm>
            <a:off x="5362826" y="6070050"/>
            <a:ext cx="1371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300" u="none" cap="none" strike="noStrik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2022/2023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a35e3eda8_0_121"/>
          <p:cNvSpPr txBox="1"/>
          <p:nvPr/>
        </p:nvSpPr>
        <p:spPr>
          <a:xfrm>
            <a:off x="716250" y="396225"/>
            <a:ext cx="94335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3. Анализ текущих и недостающих ресурсов</a:t>
            </a:r>
            <a:endParaRPr b="1" i="0" sz="3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g15a35e3eda8_0_121"/>
          <p:cNvSpPr txBox="1"/>
          <p:nvPr/>
        </p:nvSpPr>
        <p:spPr>
          <a:xfrm>
            <a:off x="716250" y="1910625"/>
            <a:ext cx="105783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Что необходимо изучить перед практическим заданием: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оценить ресурсы библиотеки?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Где найти помощь при реализации проектов?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проанализировать текущие и недостающие ресурсы библиотеки.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началом работы изучите дополнительные материалы по ссылкам ниже. 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слайде 3.1 обозначьте те</a:t>
            </a:r>
            <a:r>
              <a:rPr b="1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ресурсы, которые помогут библиотеке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развивать на своей базе точку концентрации талантов (это могут быть книги, гранты, образовательные партнеры и т.д.), укажите их текстом и обозначьте на каком уровне они находятся с помощью десятибалльной шкалы. На слайде 3.2 укажите</a:t>
            </a:r>
            <a:r>
              <a:rPr b="1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какие еще ресурсы необходимы библиотеке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для успешного развития в креативных индустриях.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Дополнительные материалы и инструкции для работы: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Памятка кураторам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Вебинар “Механика и привлечение внебюджетных ресурсов”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1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15a35e3eda8_0_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5a35e3eda8_0_121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a35e3eda8_0_128"/>
          <p:cNvSpPr txBox="1"/>
          <p:nvPr/>
        </p:nvSpPr>
        <p:spPr>
          <a:xfrm>
            <a:off x="882348" y="746575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3.1 Анализ текущих ресурсов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5a35e3eda8_0_128"/>
          <p:cNvSpPr/>
          <p:nvPr/>
        </p:nvSpPr>
        <p:spPr>
          <a:xfrm rot="5400000">
            <a:off x="6807940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a35e3eda8_0_128"/>
          <p:cNvSpPr/>
          <p:nvPr/>
        </p:nvSpPr>
        <p:spPr>
          <a:xfrm rot="5400000">
            <a:off x="6807940" y="244194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5a35e3eda8_0_128"/>
          <p:cNvSpPr/>
          <p:nvPr/>
        </p:nvSpPr>
        <p:spPr>
          <a:xfrm rot="5400000">
            <a:off x="6807940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5a35e3eda8_0_128"/>
          <p:cNvSpPr/>
          <p:nvPr/>
        </p:nvSpPr>
        <p:spPr>
          <a:xfrm rot="5400000">
            <a:off x="6807940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5a35e3eda8_0_128"/>
          <p:cNvSpPr/>
          <p:nvPr/>
        </p:nvSpPr>
        <p:spPr>
          <a:xfrm rot="5400000">
            <a:off x="6811688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5a35e3eda8_0_128"/>
          <p:cNvSpPr/>
          <p:nvPr/>
        </p:nvSpPr>
        <p:spPr>
          <a:xfrm rot="5400000">
            <a:off x="6811688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5a35e3eda8_0_128"/>
          <p:cNvSpPr/>
          <p:nvPr/>
        </p:nvSpPr>
        <p:spPr>
          <a:xfrm rot="5400000">
            <a:off x="6811688" y="454987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5a35e3eda8_0_128"/>
          <p:cNvSpPr/>
          <p:nvPr/>
        </p:nvSpPr>
        <p:spPr>
          <a:xfrm rot="5400000">
            <a:off x="6811688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5a35e3eda8_0_128"/>
          <p:cNvSpPr/>
          <p:nvPr/>
        </p:nvSpPr>
        <p:spPr>
          <a:xfrm rot="5400000">
            <a:off x="6811688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5a35e3eda8_0_128"/>
          <p:cNvSpPr/>
          <p:nvPr/>
        </p:nvSpPr>
        <p:spPr>
          <a:xfrm rot="5400000">
            <a:off x="6815438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5a35e3eda8_0_128"/>
          <p:cNvSpPr/>
          <p:nvPr/>
        </p:nvSpPr>
        <p:spPr>
          <a:xfrm rot="5400000">
            <a:off x="6447715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5a35e3eda8_0_128"/>
          <p:cNvSpPr/>
          <p:nvPr/>
        </p:nvSpPr>
        <p:spPr>
          <a:xfrm rot="5400000">
            <a:off x="6447715" y="244194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5a35e3eda8_0_128"/>
          <p:cNvSpPr/>
          <p:nvPr/>
        </p:nvSpPr>
        <p:spPr>
          <a:xfrm rot="5400000">
            <a:off x="6447715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5a35e3eda8_0_128"/>
          <p:cNvSpPr/>
          <p:nvPr/>
        </p:nvSpPr>
        <p:spPr>
          <a:xfrm rot="5400000">
            <a:off x="6447715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5a35e3eda8_0_128"/>
          <p:cNvSpPr/>
          <p:nvPr/>
        </p:nvSpPr>
        <p:spPr>
          <a:xfrm rot="5400000">
            <a:off x="6451463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5a35e3eda8_0_128"/>
          <p:cNvSpPr/>
          <p:nvPr/>
        </p:nvSpPr>
        <p:spPr>
          <a:xfrm rot="5400000">
            <a:off x="6451463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5a35e3eda8_0_128"/>
          <p:cNvSpPr/>
          <p:nvPr/>
        </p:nvSpPr>
        <p:spPr>
          <a:xfrm rot="5400000">
            <a:off x="6451463" y="4549870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5a35e3eda8_0_128"/>
          <p:cNvSpPr/>
          <p:nvPr/>
        </p:nvSpPr>
        <p:spPr>
          <a:xfrm rot="5400000">
            <a:off x="6451463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5a35e3eda8_0_128"/>
          <p:cNvSpPr/>
          <p:nvPr/>
        </p:nvSpPr>
        <p:spPr>
          <a:xfrm rot="5400000">
            <a:off x="6451463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5a35e3eda8_0_128"/>
          <p:cNvSpPr/>
          <p:nvPr/>
        </p:nvSpPr>
        <p:spPr>
          <a:xfrm rot="5400000">
            <a:off x="6455213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15a35e3eda8_0_128"/>
          <p:cNvSpPr/>
          <p:nvPr/>
        </p:nvSpPr>
        <p:spPr>
          <a:xfrm rot="5400000">
            <a:off x="6078383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15a35e3eda8_0_128"/>
          <p:cNvSpPr/>
          <p:nvPr/>
        </p:nvSpPr>
        <p:spPr>
          <a:xfrm rot="5400000">
            <a:off x="6078383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15a35e3eda8_0_128"/>
          <p:cNvSpPr/>
          <p:nvPr/>
        </p:nvSpPr>
        <p:spPr>
          <a:xfrm rot="5400000">
            <a:off x="6078383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15a35e3eda8_0_128"/>
          <p:cNvSpPr/>
          <p:nvPr/>
        </p:nvSpPr>
        <p:spPr>
          <a:xfrm rot="5400000">
            <a:off x="6078383" y="326971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5a35e3eda8_0_128"/>
          <p:cNvSpPr/>
          <p:nvPr/>
        </p:nvSpPr>
        <p:spPr>
          <a:xfrm rot="5400000">
            <a:off x="6082132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5a35e3eda8_0_128"/>
          <p:cNvSpPr/>
          <p:nvPr/>
        </p:nvSpPr>
        <p:spPr>
          <a:xfrm rot="5400000">
            <a:off x="6082132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5a35e3eda8_0_128"/>
          <p:cNvSpPr/>
          <p:nvPr/>
        </p:nvSpPr>
        <p:spPr>
          <a:xfrm rot="5400000">
            <a:off x="6082132" y="4549870"/>
            <a:ext cx="212100" cy="2115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5a35e3eda8_0_128"/>
          <p:cNvSpPr/>
          <p:nvPr/>
        </p:nvSpPr>
        <p:spPr>
          <a:xfrm rot="5400000">
            <a:off x="6082132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5a35e3eda8_0_128"/>
          <p:cNvSpPr/>
          <p:nvPr/>
        </p:nvSpPr>
        <p:spPr>
          <a:xfrm rot="5400000">
            <a:off x="6082132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5a35e3eda8_0_128"/>
          <p:cNvSpPr/>
          <p:nvPr/>
        </p:nvSpPr>
        <p:spPr>
          <a:xfrm rot="5400000">
            <a:off x="6085881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5a35e3eda8_0_128"/>
          <p:cNvSpPr/>
          <p:nvPr/>
        </p:nvSpPr>
        <p:spPr>
          <a:xfrm rot="5400000">
            <a:off x="5709051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5a35e3eda8_0_128"/>
          <p:cNvSpPr/>
          <p:nvPr/>
        </p:nvSpPr>
        <p:spPr>
          <a:xfrm rot="5400000">
            <a:off x="5709051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5a35e3eda8_0_128"/>
          <p:cNvSpPr/>
          <p:nvPr/>
        </p:nvSpPr>
        <p:spPr>
          <a:xfrm rot="5400000">
            <a:off x="5709051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5a35e3eda8_0_128"/>
          <p:cNvSpPr/>
          <p:nvPr/>
        </p:nvSpPr>
        <p:spPr>
          <a:xfrm rot="5400000">
            <a:off x="5709051" y="3269712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5a35e3eda8_0_128"/>
          <p:cNvSpPr/>
          <p:nvPr/>
        </p:nvSpPr>
        <p:spPr>
          <a:xfrm rot="5400000">
            <a:off x="5712800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15a35e3eda8_0_128"/>
          <p:cNvSpPr/>
          <p:nvPr/>
        </p:nvSpPr>
        <p:spPr>
          <a:xfrm rot="5400000">
            <a:off x="5712800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5a35e3eda8_0_128"/>
          <p:cNvSpPr/>
          <p:nvPr/>
        </p:nvSpPr>
        <p:spPr>
          <a:xfrm rot="5400000">
            <a:off x="5712800" y="454987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5a35e3eda8_0_128"/>
          <p:cNvSpPr/>
          <p:nvPr/>
        </p:nvSpPr>
        <p:spPr>
          <a:xfrm rot="5400000">
            <a:off x="5712800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5a35e3eda8_0_128"/>
          <p:cNvSpPr/>
          <p:nvPr/>
        </p:nvSpPr>
        <p:spPr>
          <a:xfrm rot="5400000">
            <a:off x="5712800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5a35e3eda8_0_128"/>
          <p:cNvSpPr/>
          <p:nvPr/>
        </p:nvSpPr>
        <p:spPr>
          <a:xfrm rot="5400000">
            <a:off x="5716549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5a35e3eda8_0_128"/>
          <p:cNvSpPr/>
          <p:nvPr/>
        </p:nvSpPr>
        <p:spPr>
          <a:xfrm rot="5400000">
            <a:off x="5343468" y="202805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5a35e3eda8_0_128"/>
          <p:cNvSpPr/>
          <p:nvPr/>
        </p:nvSpPr>
        <p:spPr>
          <a:xfrm rot="5400000">
            <a:off x="5343468" y="244194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5a35e3eda8_0_128"/>
          <p:cNvSpPr/>
          <p:nvPr/>
        </p:nvSpPr>
        <p:spPr>
          <a:xfrm rot="5400000">
            <a:off x="5343468" y="285582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5a35e3eda8_0_128"/>
          <p:cNvSpPr/>
          <p:nvPr/>
        </p:nvSpPr>
        <p:spPr>
          <a:xfrm rot="5400000">
            <a:off x="5343468" y="3269712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5a35e3eda8_0_128"/>
          <p:cNvSpPr/>
          <p:nvPr/>
        </p:nvSpPr>
        <p:spPr>
          <a:xfrm rot="5400000">
            <a:off x="5347217" y="368359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5a35e3eda8_0_128"/>
          <p:cNvSpPr/>
          <p:nvPr/>
        </p:nvSpPr>
        <p:spPr>
          <a:xfrm rot="5400000">
            <a:off x="5347217" y="4135984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5a35e3eda8_0_128"/>
          <p:cNvSpPr/>
          <p:nvPr/>
        </p:nvSpPr>
        <p:spPr>
          <a:xfrm rot="5400000">
            <a:off x="5347217" y="4549870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5a35e3eda8_0_128"/>
          <p:cNvSpPr/>
          <p:nvPr/>
        </p:nvSpPr>
        <p:spPr>
          <a:xfrm rot="5400000">
            <a:off x="5347217" y="4963756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15a35e3eda8_0_128"/>
          <p:cNvSpPr/>
          <p:nvPr/>
        </p:nvSpPr>
        <p:spPr>
          <a:xfrm rot="5400000">
            <a:off x="5347217" y="5377642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5a35e3eda8_0_128"/>
          <p:cNvSpPr/>
          <p:nvPr/>
        </p:nvSpPr>
        <p:spPr>
          <a:xfrm rot="5400000">
            <a:off x="5350966" y="5791528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5a35e3eda8_0_128"/>
          <p:cNvSpPr/>
          <p:nvPr/>
        </p:nvSpPr>
        <p:spPr>
          <a:xfrm rot="5400000">
            <a:off x="4970387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5a35e3eda8_0_128"/>
          <p:cNvSpPr/>
          <p:nvPr/>
        </p:nvSpPr>
        <p:spPr>
          <a:xfrm rot="5400000">
            <a:off x="4970387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5a35e3eda8_0_128"/>
          <p:cNvSpPr/>
          <p:nvPr/>
        </p:nvSpPr>
        <p:spPr>
          <a:xfrm rot="5400000">
            <a:off x="4970387" y="2859535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5a35e3eda8_0_128"/>
          <p:cNvSpPr/>
          <p:nvPr/>
        </p:nvSpPr>
        <p:spPr>
          <a:xfrm rot="5400000">
            <a:off x="4970387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5a35e3eda8_0_128"/>
          <p:cNvSpPr/>
          <p:nvPr/>
        </p:nvSpPr>
        <p:spPr>
          <a:xfrm rot="5400000">
            <a:off x="4974136" y="3687307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5a35e3eda8_0_128"/>
          <p:cNvSpPr/>
          <p:nvPr/>
        </p:nvSpPr>
        <p:spPr>
          <a:xfrm rot="5400000">
            <a:off x="4974136" y="413969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5a35e3eda8_0_128"/>
          <p:cNvSpPr/>
          <p:nvPr/>
        </p:nvSpPr>
        <p:spPr>
          <a:xfrm rot="5400000">
            <a:off x="4974136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5a35e3eda8_0_128"/>
          <p:cNvSpPr/>
          <p:nvPr/>
        </p:nvSpPr>
        <p:spPr>
          <a:xfrm rot="5400000">
            <a:off x="4974136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5a35e3eda8_0_128"/>
          <p:cNvSpPr/>
          <p:nvPr/>
        </p:nvSpPr>
        <p:spPr>
          <a:xfrm rot="5400000">
            <a:off x="4974136" y="5381351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5a35e3eda8_0_128"/>
          <p:cNvSpPr/>
          <p:nvPr/>
        </p:nvSpPr>
        <p:spPr>
          <a:xfrm rot="5400000">
            <a:off x="4977885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5a35e3eda8_0_128"/>
          <p:cNvSpPr/>
          <p:nvPr/>
        </p:nvSpPr>
        <p:spPr>
          <a:xfrm rot="5400000">
            <a:off x="4610162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5a35e3eda8_0_128"/>
          <p:cNvSpPr/>
          <p:nvPr/>
        </p:nvSpPr>
        <p:spPr>
          <a:xfrm rot="5400000">
            <a:off x="4610162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5a35e3eda8_0_128"/>
          <p:cNvSpPr/>
          <p:nvPr/>
        </p:nvSpPr>
        <p:spPr>
          <a:xfrm rot="5400000">
            <a:off x="4610162" y="2859535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5a35e3eda8_0_128"/>
          <p:cNvSpPr/>
          <p:nvPr/>
        </p:nvSpPr>
        <p:spPr>
          <a:xfrm rot="5400000">
            <a:off x="4610162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5a35e3eda8_0_128"/>
          <p:cNvSpPr/>
          <p:nvPr/>
        </p:nvSpPr>
        <p:spPr>
          <a:xfrm rot="5400000">
            <a:off x="4613911" y="3687307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5a35e3eda8_0_128"/>
          <p:cNvSpPr/>
          <p:nvPr/>
        </p:nvSpPr>
        <p:spPr>
          <a:xfrm rot="5400000">
            <a:off x="4613911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5a35e3eda8_0_128"/>
          <p:cNvSpPr/>
          <p:nvPr/>
        </p:nvSpPr>
        <p:spPr>
          <a:xfrm rot="5400000">
            <a:off x="4613911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5a35e3eda8_0_128"/>
          <p:cNvSpPr/>
          <p:nvPr/>
        </p:nvSpPr>
        <p:spPr>
          <a:xfrm rot="5400000">
            <a:off x="4613911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5a35e3eda8_0_128"/>
          <p:cNvSpPr/>
          <p:nvPr/>
        </p:nvSpPr>
        <p:spPr>
          <a:xfrm rot="5400000">
            <a:off x="4613911" y="5381351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5a35e3eda8_0_128"/>
          <p:cNvSpPr/>
          <p:nvPr/>
        </p:nvSpPr>
        <p:spPr>
          <a:xfrm rot="5400000">
            <a:off x="4617660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5a35e3eda8_0_128"/>
          <p:cNvSpPr/>
          <p:nvPr/>
        </p:nvSpPr>
        <p:spPr>
          <a:xfrm rot="5400000">
            <a:off x="4240830" y="2031763"/>
            <a:ext cx="212100" cy="211500"/>
          </a:xfrm>
          <a:prstGeom prst="ellipse">
            <a:avLst/>
          </a:prstGeom>
          <a:noFill/>
          <a:ln cap="flat" cmpd="sng" w="19050">
            <a:solidFill>
              <a:srgbClr val="2D2D2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5a35e3eda8_0_128"/>
          <p:cNvSpPr/>
          <p:nvPr/>
        </p:nvSpPr>
        <p:spPr>
          <a:xfrm rot="5400000">
            <a:off x="4240830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5a35e3eda8_0_128"/>
          <p:cNvSpPr/>
          <p:nvPr/>
        </p:nvSpPr>
        <p:spPr>
          <a:xfrm rot="5400000">
            <a:off x="4240830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5a35e3eda8_0_128"/>
          <p:cNvSpPr/>
          <p:nvPr/>
        </p:nvSpPr>
        <p:spPr>
          <a:xfrm rot="5400000">
            <a:off x="4240830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5a35e3eda8_0_128"/>
          <p:cNvSpPr/>
          <p:nvPr/>
        </p:nvSpPr>
        <p:spPr>
          <a:xfrm rot="5400000">
            <a:off x="4244579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5a35e3eda8_0_128"/>
          <p:cNvSpPr/>
          <p:nvPr/>
        </p:nvSpPr>
        <p:spPr>
          <a:xfrm rot="5400000">
            <a:off x="4244579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5a35e3eda8_0_128"/>
          <p:cNvSpPr/>
          <p:nvPr/>
        </p:nvSpPr>
        <p:spPr>
          <a:xfrm rot="5400000">
            <a:off x="4244579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5a35e3eda8_0_128"/>
          <p:cNvSpPr/>
          <p:nvPr/>
        </p:nvSpPr>
        <p:spPr>
          <a:xfrm rot="5400000">
            <a:off x="4244579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5a35e3eda8_0_128"/>
          <p:cNvSpPr/>
          <p:nvPr/>
        </p:nvSpPr>
        <p:spPr>
          <a:xfrm rot="5400000">
            <a:off x="4244579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5a35e3eda8_0_128"/>
          <p:cNvSpPr/>
          <p:nvPr/>
        </p:nvSpPr>
        <p:spPr>
          <a:xfrm rot="5400000">
            <a:off x="4248328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5a35e3eda8_0_128"/>
          <p:cNvSpPr/>
          <p:nvPr/>
        </p:nvSpPr>
        <p:spPr>
          <a:xfrm rot="5400000">
            <a:off x="3871498" y="203176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5a35e3eda8_0_128"/>
          <p:cNvSpPr/>
          <p:nvPr/>
        </p:nvSpPr>
        <p:spPr>
          <a:xfrm rot="5400000">
            <a:off x="3871498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5a35e3eda8_0_128"/>
          <p:cNvSpPr/>
          <p:nvPr/>
        </p:nvSpPr>
        <p:spPr>
          <a:xfrm rot="5400000">
            <a:off x="3871498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15a35e3eda8_0_128"/>
          <p:cNvSpPr/>
          <p:nvPr/>
        </p:nvSpPr>
        <p:spPr>
          <a:xfrm rot="5400000">
            <a:off x="3871498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15a35e3eda8_0_128"/>
          <p:cNvSpPr/>
          <p:nvPr/>
        </p:nvSpPr>
        <p:spPr>
          <a:xfrm rot="5400000">
            <a:off x="3875247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5a35e3eda8_0_128"/>
          <p:cNvSpPr/>
          <p:nvPr/>
        </p:nvSpPr>
        <p:spPr>
          <a:xfrm rot="5400000">
            <a:off x="3875247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5a35e3eda8_0_128"/>
          <p:cNvSpPr/>
          <p:nvPr/>
        </p:nvSpPr>
        <p:spPr>
          <a:xfrm rot="5400000">
            <a:off x="3875247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5a35e3eda8_0_128"/>
          <p:cNvSpPr/>
          <p:nvPr/>
        </p:nvSpPr>
        <p:spPr>
          <a:xfrm rot="5400000">
            <a:off x="3875247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5a35e3eda8_0_128"/>
          <p:cNvSpPr/>
          <p:nvPr/>
        </p:nvSpPr>
        <p:spPr>
          <a:xfrm rot="5400000">
            <a:off x="3875247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5a35e3eda8_0_128"/>
          <p:cNvSpPr/>
          <p:nvPr/>
        </p:nvSpPr>
        <p:spPr>
          <a:xfrm rot="5400000">
            <a:off x="3878996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5a35e3eda8_0_128"/>
          <p:cNvSpPr/>
          <p:nvPr/>
        </p:nvSpPr>
        <p:spPr>
          <a:xfrm rot="5400000">
            <a:off x="3505914" y="203176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5a35e3eda8_0_128"/>
          <p:cNvSpPr/>
          <p:nvPr/>
        </p:nvSpPr>
        <p:spPr>
          <a:xfrm rot="5400000">
            <a:off x="3505914" y="244564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5a35e3eda8_0_128"/>
          <p:cNvSpPr/>
          <p:nvPr/>
        </p:nvSpPr>
        <p:spPr>
          <a:xfrm rot="5400000">
            <a:off x="3505914" y="285953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5a35e3eda8_0_128"/>
          <p:cNvSpPr/>
          <p:nvPr/>
        </p:nvSpPr>
        <p:spPr>
          <a:xfrm rot="5400000">
            <a:off x="3505914" y="327342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5a35e3eda8_0_128"/>
          <p:cNvSpPr/>
          <p:nvPr/>
        </p:nvSpPr>
        <p:spPr>
          <a:xfrm rot="5400000">
            <a:off x="3509664" y="368730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5a35e3eda8_0_128"/>
          <p:cNvSpPr/>
          <p:nvPr/>
        </p:nvSpPr>
        <p:spPr>
          <a:xfrm rot="5400000">
            <a:off x="3509664" y="4139693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5a35e3eda8_0_128"/>
          <p:cNvSpPr/>
          <p:nvPr/>
        </p:nvSpPr>
        <p:spPr>
          <a:xfrm rot="5400000">
            <a:off x="3509664" y="4553579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5a35e3eda8_0_128"/>
          <p:cNvSpPr/>
          <p:nvPr/>
        </p:nvSpPr>
        <p:spPr>
          <a:xfrm rot="5400000">
            <a:off x="3509664" y="4967465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5a35e3eda8_0_128"/>
          <p:cNvSpPr/>
          <p:nvPr/>
        </p:nvSpPr>
        <p:spPr>
          <a:xfrm rot="5400000">
            <a:off x="3509664" y="5381351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5a35e3eda8_0_128"/>
          <p:cNvSpPr/>
          <p:nvPr/>
        </p:nvSpPr>
        <p:spPr>
          <a:xfrm rot="5400000">
            <a:off x="3513413" y="5795237"/>
            <a:ext cx="212100" cy="211500"/>
          </a:xfrm>
          <a:prstGeom prst="ellipse">
            <a:avLst/>
          </a:prstGeom>
          <a:solidFill>
            <a:srgbClr val="F75000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15a35e3eda8_0_128"/>
          <p:cNvSpPr txBox="1"/>
          <p:nvPr/>
        </p:nvSpPr>
        <p:spPr>
          <a:xfrm>
            <a:off x="894499" y="1935467"/>
            <a:ext cx="219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Фонд библиотеки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5a35e3eda8_0_128"/>
          <p:cNvSpPr txBox="1"/>
          <p:nvPr/>
        </p:nvSpPr>
        <p:spPr>
          <a:xfrm>
            <a:off x="1784336" y="2349354"/>
            <a:ext cx="130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Техника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5a35e3eda8_0_128"/>
          <p:cNvSpPr txBox="1"/>
          <p:nvPr/>
        </p:nvSpPr>
        <p:spPr>
          <a:xfrm>
            <a:off x="1513423" y="2763233"/>
            <a:ext cx="156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Пространства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5a35e3eda8_0_128"/>
          <p:cNvSpPr txBox="1"/>
          <p:nvPr/>
        </p:nvSpPr>
        <p:spPr>
          <a:xfrm>
            <a:off x="491200" y="3177133"/>
            <a:ext cx="258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Посещаемость, охваты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15a35e3eda8_0_128"/>
          <p:cNvSpPr txBox="1"/>
          <p:nvPr/>
        </p:nvSpPr>
        <p:spPr>
          <a:xfrm>
            <a:off x="898265" y="3591000"/>
            <a:ext cx="219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Финансирование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15a35e3eda8_0_128"/>
          <p:cNvSpPr txBox="1"/>
          <p:nvPr/>
        </p:nvSpPr>
        <p:spPr>
          <a:xfrm>
            <a:off x="1776837" y="4043398"/>
            <a:ext cx="130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Штат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5a35e3eda8_0_128"/>
          <p:cNvSpPr txBox="1"/>
          <p:nvPr/>
        </p:nvSpPr>
        <p:spPr>
          <a:xfrm>
            <a:off x="777932" y="4457167"/>
            <a:ext cx="230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Вконтакте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5a35e3eda8_0_128"/>
          <p:cNvSpPr txBox="1"/>
          <p:nvPr/>
        </p:nvSpPr>
        <p:spPr>
          <a:xfrm>
            <a:off x="1463022" y="4871158"/>
            <a:ext cx="161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Показатель 8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5a35e3eda8_0_128"/>
          <p:cNvSpPr txBox="1"/>
          <p:nvPr/>
        </p:nvSpPr>
        <p:spPr>
          <a:xfrm>
            <a:off x="1524698" y="5285058"/>
            <a:ext cx="1567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Показатель 9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5a35e3eda8_0_128"/>
          <p:cNvSpPr txBox="1"/>
          <p:nvPr/>
        </p:nvSpPr>
        <p:spPr>
          <a:xfrm>
            <a:off x="1462897" y="5698933"/>
            <a:ext cx="1617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Показатель 10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15a35e3eda8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9800" y="1514725"/>
            <a:ext cx="3393391" cy="45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a35e3eda8_0_243"/>
          <p:cNvSpPr txBox="1"/>
          <p:nvPr/>
        </p:nvSpPr>
        <p:spPr>
          <a:xfrm>
            <a:off x="5417355" y="1608797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g15a35e3eda8_0_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0925" y="2388620"/>
            <a:ext cx="3287027" cy="328702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5a35e3eda8_0_243"/>
          <p:cNvSpPr txBox="1"/>
          <p:nvPr/>
        </p:nvSpPr>
        <p:spPr>
          <a:xfrm>
            <a:off x="5417355" y="6076512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5a35e3eda8_0_243"/>
          <p:cNvSpPr txBox="1"/>
          <p:nvPr/>
        </p:nvSpPr>
        <p:spPr>
          <a:xfrm>
            <a:off x="8259212" y="3842653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5a35e3eda8_0_243"/>
          <p:cNvSpPr txBox="1"/>
          <p:nvPr/>
        </p:nvSpPr>
        <p:spPr>
          <a:xfrm>
            <a:off x="2498495" y="3847467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5a35e3eda8_0_243"/>
          <p:cNvSpPr txBox="1"/>
          <p:nvPr/>
        </p:nvSpPr>
        <p:spPr>
          <a:xfrm>
            <a:off x="3056759" y="2447574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5a35e3eda8_0_243"/>
          <p:cNvSpPr txBox="1"/>
          <p:nvPr/>
        </p:nvSpPr>
        <p:spPr>
          <a:xfrm>
            <a:off x="7777951" y="2447574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5a35e3eda8_0_243"/>
          <p:cNvSpPr txBox="1"/>
          <p:nvPr/>
        </p:nvSpPr>
        <p:spPr>
          <a:xfrm>
            <a:off x="3056759" y="5285240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5a35e3eda8_0_243"/>
          <p:cNvSpPr txBox="1"/>
          <p:nvPr/>
        </p:nvSpPr>
        <p:spPr>
          <a:xfrm>
            <a:off x="7777951" y="5285240"/>
            <a:ext cx="143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5a35e3eda8_0_243"/>
          <p:cNvSpPr/>
          <p:nvPr/>
        </p:nvSpPr>
        <p:spPr>
          <a:xfrm>
            <a:off x="6055030" y="2309212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15a35e3eda8_0_243"/>
          <p:cNvSpPr/>
          <p:nvPr/>
        </p:nvSpPr>
        <p:spPr>
          <a:xfrm>
            <a:off x="6048613" y="559623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5a35e3eda8_0_243"/>
          <p:cNvSpPr/>
          <p:nvPr/>
        </p:nvSpPr>
        <p:spPr>
          <a:xfrm>
            <a:off x="7232521" y="5114974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5a35e3eda8_0_243"/>
          <p:cNvSpPr/>
          <p:nvPr/>
        </p:nvSpPr>
        <p:spPr>
          <a:xfrm>
            <a:off x="7698543" y="397678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5a35e3eda8_0_243"/>
          <p:cNvSpPr/>
          <p:nvPr/>
        </p:nvSpPr>
        <p:spPr>
          <a:xfrm>
            <a:off x="7192416" y="2786828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5a35e3eda8_0_243"/>
          <p:cNvSpPr/>
          <p:nvPr/>
        </p:nvSpPr>
        <p:spPr>
          <a:xfrm>
            <a:off x="4877540" y="5114974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15a35e3eda8_0_243"/>
          <p:cNvSpPr/>
          <p:nvPr/>
        </p:nvSpPr>
        <p:spPr>
          <a:xfrm>
            <a:off x="4411518" y="3947911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5a35e3eda8_0_243"/>
          <p:cNvSpPr/>
          <p:nvPr/>
        </p:nvSpPr>
        <p:spPr>
          <a:xfrm>
            <a:off x="4894385" y="2787995"/>
            <a:ext cx="158700" cy="158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5a35e3eda8_0_243"/>
          <p:cNvSpPr txBox="1"/>
          <p:nvPr/>
        </p:nvSpPr>
        <p:spPr>
          <a:xfrm>
            <a:off x="882348" y="746575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3.2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недостающих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ресурсов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a35e3eda8_0_264"/>
          <p:cNvSpPr txBox="1"/>
          <p:nvPr/>
        </p:nvSpPr>
        <p:spPr>
          <a:xfrm>
            <a:off x="683383" y="179025"/>
            <a:ext cx="943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5. Цели библиотеки в Проекте</a:t>
            </a:r>
            <a:endParaRPr b="1" i="0" sz="3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g15a35e3eda8_0_264"/>
          <p:cNvSpPr txBox="1"/>
          <p:nvPr/>
        </p:nvSpPr>
        <p:spPr>
          <a:xfrm>
            <a:off x="683400" y="958925"/>
            <a:ext cx="10825200" cy="52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Что необходимо изучить перед практическим заданием: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креативные индустрии?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локальная идентичность?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ставить цель по SMART?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Задача: </a:t>
            </a: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описать локальную идентичность своего региона и сформулировать цель для участия в проекте.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началом работы изучите дополнительные материалы по ссылкам ниже. 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слайде 5.1 опишите своими словами, как вы для себя определяйте термины </a:t>
            </a:r>
            <a:r>
              <a:rPr b="1" i="1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креативные индустрии </a:t>
            </a:r>
            <a:r>
              <a:rPr b="0" i="1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локальная идентичность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Их понимание очень важно для успешного развития библиотеки в проекте. Не переживайте, если сначала что-то будет непонятно, попробуйте сформулировать что для вас значит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локальная идентичность вашего региона.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дальнейшем мы более подробно разберем эти понятия. На слайде 5.2 опишите вашу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цель 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участия в проекте по системе SMART, подробно о том, как это сделать читайте по ссылке ниже. В теории это может быть одна глобальная цель, но постарайтесь конкретизировать ее сроками и конечным результатом.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Дополнительные материалы и инструкции для работы: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 “Введение в креативные индустрии”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Исследование ВШЭ “Креативные индустрии в России: тенденции и перспективы развития”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Атлас креативных индустрий Российской Федерации от АСИ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Каталог инфраструктурных организаций и проектов в сфере креативных индустрий России от ФКИ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Локальная идентичность как новая экономика. Наследие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Статьи и курсы про локальную идентичность и креативные индустрии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Михаил Лурье — До и после бренда: формулы (местной) идентичности в локальном тексте города</a:t>
            </a:r>
            <a:endParaRPr b="0" i="0" sz="1300" u="none" cap="none" strike="noStrike">
              <a:solidFill>
                <a:schemeClr val="accent1"/>
              </a:solidFill>
              <a:highlight>
                <a:srgbClr val="D6E06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ставить цели и задачи по SMART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15a35e3eda8_0_26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5a35e3eda8_0_26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a35e3eda8_0_271"/>
          <p:cNvSpPr txBox="1"/>
          <p:nvPr/>
        </p:nvSpPr>
        <p:spPr>
          <a:xfrm>
            <a:off x="5389976" y="2695050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(укажите свое определение)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15a35e3eda8_0_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275" y="2613891"/>
            <a:ext cx="2741334" cy="230169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5a35e3eda8_0_271"/>
          <p:cNvSpPr txBox="1"/>
          <p:nvPr/>
        </p:nvSpPr>
        <p:spPr>
          <a:xfrm>
            <a:off x="5389990" y="3575225"/>
            <a:ext cx="627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Локальная идентичность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15a35e3eda8_0_271"/>
          <p:cNvSpPr txBox="1"/>
          <p:nvPr/>
        </p:nvSpPr>
        <p:spPr>
          <a:xfrm>
            <a:off x="5390000" y="4820200"/>
            <a:ext cx="60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Локальная идентичность моего региона</a:t>
            </a:r>
            <a:endParaRPr b="1" i="0" sz="20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6" name="Google Shape;376;g15a35e3eda8_0_271"/>
          <p:cNvCxnSpPr/>
          <p:nvPr/>
        </p:nvCxnSpPr>
        <p:spPr>
          <a:xfrm>
            <a:off x="5245018" y="2437254"/>
            <a:ext cx="0" cy="34209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g15a35e3eda8_0_271"/>
          <p:cNvCxnSpPr/>
          <p:nvPr/>
        </p:nvCxnSpPr>
        <p:spPr>
          <a:xfrm>
            <a:off x="3529060" y="4299357"/>
            <a:ext cx="17157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g15a35e3eda8_0_271"/>
          <p:cNvCxnSpPr/>
          <p:nvPr/>
        </p:nvCxnSpPr>
        <p:spPr>
          <a:xfrm>
            <a:off x="5235506" y="3775325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g15a35e3eda8_0_271"/>
          <p:cNvCxnSpPr/>
          <p:nvPr/>
        </p:nvCxnSpPr>
        <p:spPr>
          <a:xfrm>
            <a:off x="5259306" y="5060907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0" name="Google Shape;380;g15a35e3eda8_0_271"/>
          <p:cNvSpPr txBox="1"/>
          <p:nvPr/>
        </p:nvSpPr>
        <p:spPr>
          <a:xfrm>
            <a:off x="672298" y="742075"/>
            <a:ext cx="942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5.1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Локальная идентичность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 креативные индустрии</a:t>
            </a:r>
            <a:endParaRPr b="0" i="1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15a35e3eda8_0_271"/>
          <p:cNvSpPr txBox="1"/>
          <p:nvPr/>
        </p:nvSpPr>
        <p:spPr>
          <a:xfrm>
            <a:off x="5389994" y="2237150"/>
            <a:ext cx="37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Креативные индустрии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g15a35e3eda8_0_271"/>
          <p:cNvCxnSpPr/>
          <p:nvPr/>
        </p:nvCxnSpPr>
        <p:spPr>
          <a:xfrm>
            <a:off x="5235493" y="2437262"/>
            <a:ext cx="1164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g15a35e3eda8_0_271"/>
          <p:cNvSpPr txBox="1"/>
          <p:nvPr/>
        </p:nvSpPr>
        <p:spPr>
          <a:xfrm>
            <a:off x="5389989" y="3940025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(укажите свое определение)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15a35e3eda8_0_271"/>
          <p:cNvSpPr txBox="1"/>
          <p:nvPr/>
        </p:nvSpPr>
        <p:spPr>
          <a:xfrm>
            <a:off x="5351901" y="5334000"/>
            <a:ext cx="616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(укажите свое определение)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5a35e3eda8_0_287"/>
          <p:cNvSpPr txBox="1"/>
          <p:nvPr/>
        </p:nvSpPr>
        <p:spPr>
          <a:xfrm>
            <a:off x="4111104" y="1741975"/>
            <a:ext cx="816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Конкретная.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Чего именно мы хотим достичь/улучшить/изменить? Наша ли это цель?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15a35e3eda8_0_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402" y="1805472"/>
            <a:ext cx="2598781" cy="310353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5a35e3eda8_0_287"/>
          <p:cNvSpPr txBox="1"/>
          <p:nvPr/>
        </p:nvSpPr>
        <p:spPr>
          <a:xfrm>
            <a:off x="3687625" y="1715750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5a35e3eda8_0_287"/>
          <p:cNvSpPr txBox="1"/>
          <p:nvPr/>
        </p:nvSpPr>
        <p:spPr>
          <a:xfrm>
            <a:off x="3687625" y="2311775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5a35e3eda8_0_287"/>
          <p:cNvSpPr txBox="1"/>
          <p:nvPr/>
        </p:nvSpPr>
        <p:spPr>
          <a:xfrm>
            <a:off x="3687625" y="2907800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5a35e3eda8_0_287"/>
          <p:cNvSpPr txBox="1"/>
          <p:nvPr/>
        </p:nvSpPr>
        <p:spPr>
          <a:xfrm>
            <a:off x="3687625" y="3503825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5a35e3eda8_0_287"/>
          <p:cNvSpPr txBox="1"/>
          <p:nvPr/>
        </p:nvSpPr>
        <p:spPr>
          <a:xfrm>
            <a:off x="3687625" y="4099849"/>
            <a:ext cx="32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5a35e3eda8_0_287"/>
          <p:cNvSpPr txBox="1"/>
          <p:nvPr/>
        </p:nvSpPr>
        <p:spPr>
          <a:xfrm>
            <a:off x="4101456" y="2332275"/>
            <a:ext cx="735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Измеримая.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результаты покажут завершение цели?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15a35e3eda8_0_287"/>
          <p:cNvSpPr txBox="1"/>
          <p:nvPr/>
        </p:nvSpPr>
        <p:spPr>
          <a:xfrm>
            <a:off x="4111090" y="2931675"/>
            <a:ext cx="574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Достижимая.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слишком ли цель сложная или лёгкая?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15a35e3eda8_0_287"/>
          <p:cNvSpPr txBox="1"/>
          <p:nvPr/>
        </p:nvSpPr>
        <p:spPr>
          <a:xfrm>
            <a:off x="4111091" y="3532350"/>
            <a:ext cx="566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Важная.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противоречит ли эта цель другим задачам?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15a35e3eda8_0_287"/>
          <p:cNvSpPr txBox="1"/>
          <p:nvPr/>
        </p:nvSpPr>
        <p:spPr>
          <a:xfrm>
            <a:off x="4111118" y="4125650"/>
            <a:ext cx="735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С определенным сроком.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должен быть получен запланированный результат?</a:t>
            </a:r>
            <a:endParaRPr b="0" i="0" sz="16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15a35e3eda8_0_287"/>
          <p:cNvSpPr txBox="1"/>
          <p:nvPr/>
        </p:nvSpPr>
        <p:spPr>
          <a:xfrm>
            <a:off x="479398" y="699450"/>
            <a:ext cx="942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5.2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Цели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 в проекте по SMART*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15a35e3eda8_0_287"/>
          <p:cNvSpPr txBox="1"/>
          <p:nvPr/>
        </p:nvSpPr>
        <p:spPr>
          <a:xfrm>
            <a:off x="479400" y="6184900"/>
            <a:ext cx="1106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1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- это метод описания цели, включающий в себя: конкретность, измеримость, достижимость, важность и определенность по срокам. </a:t>
            </a: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- Specific, M - Measurable, А - Achievable, R - Relevant, T - Time bound.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15a35e3eda8_0_287"/>
          <p:cNvSpPr/>
          <p:nvPr/>
        </p:nvSpPr>
        <p:spPr>
          <a:xfrm>
            <a:off x="479400" y="5021163"/>
            <a:ext cx="10599900" cy="8532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Опишите здесь цель участия вашей библиотеки в Проекте и проверьте ее по критериям SMART. 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Пример: </a:t>
            </a:r>
            <a:r>
              <a:rPr b="1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 середине следующего года </a:t>
            </a: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создать на базе библиотеки </a:t>
            </a:r>
            <a:r>
              <a:rPr b="1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сообщество </a:t>
            </a: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любителей дизайна из 10-15 человек, чтобы </a:t>
            </a:r>
            <a:r>
              <a:rPr b="1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повысить посещаемость и сформировать творческое сообщество.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5a35e3eda8_0_304"/>
          <p:cNvSpPr txBox="1"/>
          <p:nvPr/>
        </p:nvSpPr>
        <p:spPr>
          <a:xfrm>
            <a:off x="716250" y="242492"/>
            <a:ext cx="94335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6. План библиотеки по реализации Проекта</a:t>
            </a:r>
            <a:endParaRPr b="1" i="0" sz="33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g15a35e3eda8_0_304"/>
          <p:cNvSpPr txBox="1"/>
          <p:nvPr/>
        </p:nvSpPr>
        <p:spPr>
          <a:xfrm>
            <a:off x="716250" y="1499375"/>
            <a:ext cx="11022900" cy="4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Что необходимо изучить перед практическим заданием: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проектный менеджмент в сфере культуры?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такое проект “Гений места”?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составить примерный план по реализации проекта “Гений места” в вашей библиотеке.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началом работы изучите дополнительные материалы по ссылкам ниже. 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Изучите, что делали библиотеки предыдущего набора и попытайтесь представить ваш год в проекте, еще раз просмотрите концепцию проекта, прочитайте посты в социальных сетях. Мысленно разделите 12 месяцев на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квартала 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в каждом спланируйте не менее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3-х мероприятий,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одно из которых пройдет с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партнером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а два из всех трех будут запланированы с целью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образования 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b="1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просвещения</a:t>
            </a:r>
            <a:r>
              <a:rPr b="0" i="1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Постарайтесь подумать немного шире, выйти за рамки привычных форматов, постарайтесь выделить вашу локальную идентичность и уникальность территории. Не забудьте указать формат в названии мероприятия.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-RU" sz="13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Дополнительные материалы и инструкции для работы: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Курс “Проектный менеджмент в культуре”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Роль менеджера в сфере культуры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Концепция “Гений места” 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Вебинары на универгения.рф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Группа “Библиотека нового поколения” Вконтакте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Канал “Гений места” в телеграм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-"/>
            </a:pPr>
            <a:r>
              <a:rPr b="0" i="0" lang="ru-RU" sz="13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придумать классную идею для мероприятия в библиотеке</a:t>
            </a:r>
            <a:r>
              <a:rPr b="0" i="0" lang="ru-RU" sz="1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3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g15a35e3eda8_0_30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15a35e3eda8_0_30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g15a35e3eda8_0_311"/>
          <p:cNvCxnSpPr/>
          <p:nvPr/>
        </p:nvCxnSpPr>
        <p:spPr>
          <a:xfrm>
            <a:off x="6089850" y="74100"/>
            <a:ext cx="12300" cy="6710100"/>
          </a:xfrm>
          <a:prstGeom prst="straightConnector1">
            <a:avLst/>
          </a:prstGeom>
          <a:noFill/>
          <a:ln cap="flat" cmpd="sng" w="9525">
            <a:solidFill>
              <a:srgbClr val="F05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g15a35e3eda8_0_311"/>
          <p:cNvCxnSpPr/>
          <p:nvPr/>
        </p:nvCxnSpPr>
        <p:spPr>
          <a:xfrm>
            <a:off x="152400" y="3410400"/>
            <a:ext cx="11887200" cy="37200"/>
          </a:xfrm>
          <a:prstGeom prst="straightConnector1">
            <a:avLst/>
          </a:prstGeom>
          <a:noFill/>
          <a:ln cap="flat" cmpd="sng" w="9525">
            <a:solidFill>
              <a:srgbClr val="F05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g15a35e3eda8_0_311"/>
          <p:cNvSpPr/>
          <p:nvPr/>
        </p:nvSpPr>
        <p:spPr>
          <a:xfrm>
            <a:off x="24745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15a35e3eda8_0_311"/>
          <p:cNvSpPr/>
          <p:nvPr/>
        </p:nvSpPr>
        <p:spPr>
          <a:xfrm>
            <a:off x="218980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15a35e3eda8_0_311"/>
          <p:cNvSpPr/>
          <p:nvPr/>
        </p:nvSpPr>
        <p:spPr>
          <a:xfrm>
            <a:off x="413982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15a35e3eda8_0_311"/>
          <p:cNvSpPr txBox="1"/>
          <p:nvPr/>
        </p:nvSpPr>
        <p:spPr>
          <a:xfrm>
            <a:off x="3015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январь 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15a35e3eda8_0_311"/>
          <p:cNvSpPr txBox="1"/>
          <p:nvPr/>
        </p:nvSpPr>
        <p:spPr>
          <a:xfrm>
            <a:off x="22207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февраль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15a35e3eda8_0_311"/>
          <p:cNvSpPr txBox="1"/>
          <p:nvPr/>
        </p:nvSpPr>
        <p:spPr>
          <a:xfrm>
            <a:off x="415527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март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15a35e3eda8_0_311"/>
          <p:cNvSpPr/>
          <p:nvPr/>
        </p:nvSpPr>
        <p:spPr>
          <a:xfrm>
            <a:off x="626447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15a35e3eda8_0_311"/>
          <p:cNvSpPr/>
          <p:nvPr/>
        </p:nvSpPr>
        <p:spPr>
          <a:xfrm>
            <a:off x="8206825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15a35e3eda8_0_311"/>
          <p:cNvSpPr/>
          <p:nvPr/>
        </p:nvSpPr>
        <p:spPr>
          <a:xfrm>
            <a:off x="10156850" y="4580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5a35e3eda8_0_311"/>
          <p:cNvSpPr txBox="1"/>
          <p:nvPr/>
        </p:nvSpPr>
        <p:spPr>
          <a:xfrm>
            <a:off x="63186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апрель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5a35e3eda8_0_311"/>
          <p:cNvSpPr txBox="1"/>
          <p:nvPr/>
        </p:nvSpPr>
        <p:spPr>
          <a:xfrm>
            <a:off x="8237725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март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5a35e3eda8_0_311"/>
          <p:cNvSpPr txBox="1"/>
          <p:nvPr/>
        </p:nvSpPr>
        <p:spPr>
          <a:xfrm>
            <a:off x="10172300" y="741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июнь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15a35e3eda8_0_311"/>
          <p:cNvSpPr/>
          <p:nvPr/>
        </p:nvSpPr>
        <p:spPr>
          <a:xfrm>
            <a:off x="24360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15a35e3eda8_0_311"/>
          <p:cNvSpPr/>
          <p:nvPr/>
        </p:nvSpPr>
        <p:spPr>
          <a:xfrm>
            <a:off x="218595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15a35e3eda8_0_311"/>
          <p:cNvSpPr/>
          <p:nvPr/>
        </p:nvSpPr>
        <p:spPr>
          <a:xfrm>
            <a:off x="413597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15a35e3eda8_0_311"/>
          <p:cNvSpPr txBox="1"/>
          <p:nvPr/>
        </p:nvSpPr>
        <p:spPr>
          <a:xfrm>
            <a:off x="2977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июль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15a35e3eda8_0_311"/>
          <p:cNvSpPr txBox="1"/>
          <p:nvPr/>
        </p:nvSpPr>
        <p:spPr>
          <a:xfrm>
            <a:off x="22168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август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15a35e3eda8_0_311"/>
          <p:cNvSpPr txBox="1"/>
          <p:nvPr/>
        </p:nvSpPr>
        <p:spPr>
          <a:xfrm>
            <a:off x="415142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сентябрь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15a35e3eda8_0_311"/>
          <p:cNvSpPr/>
          <p:nvPr/>
        </p:nvSpPr>
        <p:spPr>
          <a:xfrm>
            <a:off x="626832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15a35e3eda8_0_311"/>
          <p:cNvSpPr/>
          <p:nvPr/>
        </p:nvSpPr>
        <p:spPr>
          <a:xfrm>
            <a:off x="8210675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15a35e3eda8_0_311"/>
          <p:cNvSpPr/>
          <p:nvPr/>
        </p:nvSpPr>
        <p:spPr>
          <a:xfrm>
            <a:off x="10160700" y="3954200"/>
            <a:ext cx="1787700" cy="2743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Название: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название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Для кого: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целевую аудиторию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0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endParaRPr b="0" i="0" sz="1200" u="none" cap="none" strike="noStrike">
              <a:solidFill>
                <a:schemeClr val="lt1"/>
              </a:solidFill>
              <a:highlight>
                <a:srgbClr val="F0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какую потребность аудитории решает мероприятие 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Партнер:</a:t>
            </a:r>
            <a:endParaRPr b="0" i="0" sz="12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партнера при его наличии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15a35e3eda8_0_311"/>
          <p:cNvSpPr txBox="1"/>
          <p:nvPr/>
        </p:nvSpPr>
        <p:spPr>
          <a:xfrm>
            <a:off x="63224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октябрь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15a35e3eda8_0_311"/>
          <p:cNvSpPr txBox="1"/>
          <p:nvPr/>
        </p:nvSpPr>
        <p:spPr>
          <a:xfrm>
            <a:off x="8241575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ноябрь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g15a35e3eda8_0_311"/>
          <p:cNvSpPr txBox="1"/>
          <p:nvPr/>
        </p:nvSpPr>
        <p:spPr>
          <a:xfrm>
            <a:off x="10176150" y="3570300"/>
            <a:ext cx="172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ru-RU" sz="15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декабрь</a:t>
            </a:r>
            <a:endParaRPr b="1" i="0" sz="15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15a35e3eda8_0_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2771" y="4132480"/>
            <a:ext cx="395557" cy="2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15a35e3eda8_0_3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2768" y="5745049"/>
            <a:ext cx="348510" cy="34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5a35e3eda8_0_3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0374" y="1162621"/>
            <a:ext cx="4391251" cy="8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15a35e3eda8_0_340"/>
          <p:cNvSpPr txBox="1"/>
          <p:nvPr/>
        </p:nvSpPr>
        <p:spPr>
          <a:xfrm>
            <a:off x="3773326" y="2684200"/>
            <a:ext cx="4518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</a:t>
            </a:r>
            <a:r>
              <a:rPr b="1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Фамилию </a:t>
            </a: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b="1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 </a:t>
            </a: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куратора и его контактные данные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5a35e3eda8_0_340"/>
          <p:cNvSpPr txBox="1"/>
          <p:nvPr/>
        </p:nvSpPr>
        <p:spPr>
          <a:xfrm>
            <a:off x="5331012" y="4087577"/>
            <a:ext cx="171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почта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15a35e3eda8_0_340"/>
          <p:cNvSpPr txBox="1"/>
          <p:nvPr/>
        </p:nvSpPr>
        <p:spPr>
          <a:xfrm>
            <a:off x="5249729" y="5724225"/>
            <a:ext cx="220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контактный телефон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15a35e3eda8_0_340"/>
          <p:cNvSpPr txBox="1"/>
          <p:nvPr/>
        </p:nvSpPr>
        <p:spPr>
          <a:xfrm>
            <a:off x="5246550" y="4955313"/>
            <a:ext cx="177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 в телеграм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g15a35e3eda8_0_3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2771" y="4937950"/>
            <a:ext cx="404050" cy="4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5a35e3eda8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17198" y="1522300"/>
            <a:ext cx="3980850" cy="39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5a35e3eda8_0_14"/>
          <p:cNvSpPr txBox="1"/>
          <p:nvPr/>
        </p:nvSpPr>
        <p:spPr>
          <a:xfrm>
            <a:off x="4029725" y="1203338"/>
            <a:ext cx="3619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15a35e3eda8_0_14"/>
          <p:cNvSpPr txBox="1"/>
          <p:nvPr/>
        </p:nvSpPr>
        <p:spPr>
          <a:xfrm>
            <a:off x="5147625" y="2237663"/>
            <a:ext cx="5996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Информация о библиотеке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текущей и потенциальной аудитории библиотеки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текущих и потенциальных партнеров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текущих и недостающих ресурсов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 библиотеки в Проекте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библиотеки по реализации Проекта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5a35e3eda8_0_14"/>
          <p:cNvSpPr/>
          <p:nvPr/>
        </p:nvSpPr>
        <p:spPr>
          <a:xfrm>
            <a:off x="4795045" y="239345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5a35e3eda8_0_14"/>
          <p:cNvSpPr/>
          <p:nvPr/>
        </p:nvSpPr>
        <p:spPr>
          <a:xfrm>
            <a:off x="4795045" y="2935791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5a35e3eda8_0_14"/>
          <p:cNvSpPr txBox="1"/>
          <p:nvPr/>
        </p:nvSpPr>
        <p:spPr>
          <a:xfrm>
            <a:off x="4029733" y="2237667"/>
            <a:ext cx="419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g15a35e3eda8_0_14"/>
          <p:cNvCxnSpPr>
            <a:stCxn id="106" idx="0"/>
          </p:cNvCxnSpPr>
          <p:nvPr/>
        </p:nvCxnSpPr>
        <p:spPr>
          <a:xfrm flipH="1">
            <a:off x="4828495" y="2393458"/>
            <a:ext cx="9900" cy="3318900"/>
          </a:xfrm>
          <a:prstGeom prst="straightConnector1">
            <a:avLst/>
          </a:prstGeom>
          <a:noFill/>
          <a:ln cap="flat" cmpd="sng" w="9525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g15a35e3eda8_0_14"/>
          <p:cNvSpPr/>
          <p:nvPr/>
        </p:nvSpPr>
        <p:spPr>
          <a:xfrm>
            <a:off x="4795045" y="3783716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5a35e3eda8_0_14"/>
          <p:cNvSpPr/>
          <p:nvPr/>
        </p:nvSpPr>
        <p:spPr>
          <a:xfrm>
            <a:off x="4795045" y="435300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5a35e3eda8_0_14"/>
          <p:cNvSpPr/>
          <p:nvPr/>
        </p:nvSpPr>
        <p:spPr>
          <a:xfrm>
            <a:off x="4795045" y="4922299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5a35e3eda8_0_14"/>
          <p:cNvSpPr/>
          <p:nvPr/>
        </p:nvSpPr>
        <p:spPr>
          <a:xfrm>
            <a:off x="4795045" y="5625458"/>
            <a:ext cx="86700" cy="867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35e3eda8_0_28"/>
          <p:cNvSpPr txBox="1"/>
          <p:nvPr/>
        </p:nvSpPr>
        <p:spPr>
          <a:xfrm>
            <a:off x="818450" y="581825"/>
            <a:ext cx="720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35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 библиотеке</a:t>
            </a:r>
            <a:endParaRPr b="1" i="0" sz="3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15a35e3eda8_0_28"/>
          <p:cNvSpPr txBox="1"/>
          <p:nvPr/>
        </p:nvSpPr>
        <p:spPr>
          <a:xfrm>
            <a:off x="818450" y="5741750"/>
            <a:ext cx="108717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*Если у вас нет собственного сайта укажите сайт ЦБС.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 Для выполнения этого пункта  презентации вам необходимо иметь </a:t>
            </a:r>
            <a:r>
              <a:rPr b="1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открытое сообщество</a:t>
            </a: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социальной сети Вконтакте. Если его у вас нет, создайте его, опираясь на инструкцию по ссылке: https://postium.ru/kak-sozdat-gruppu-v-kontakte/.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Наличие телеграм-канала вашей библиотеки является необязательным условием. Но важно, чтобы куратор проекта имел в талеграм свой профиль.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5a35e3eda8_0_28"/>
          <p:cNvSpPr txBox="1"/>
          <p:nvPr/>
        </p:nvSpPr>
        <p:spPr>
          <a:xfrm>
            <a:off x="1529648" y="2414308"/>
            <a:ext cx="54837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Ссылка на сайт*: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Ссылка на Вконтакте**: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Ссылка на Телеграм***: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5a35e3eda8_0_28"/>
          <p:cNvSpPr/>
          <p:nvPr/>
        </p:nvSpPr>
        <p:spPr>
          <a:xfrm>
            <a:off x="1235625" y="2970019"/>
            <a:ext cx="96300" cy="104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15a35e3eda8_0_28"/>
          <p:cNvCxnSpPr/>
          <p:nvPr/>
        </p:nvCxnSpPr>
        <p:spPr>
          <a:xfrm>
            <a:off x="1283805" y="2235879"/>
            <a:ext cx="0" cy="786900"/>
          </a:xfrm>
          <a:prstGeom prst="straightConnector1">
            <a:avLst/>
          </a:prstGeom>
          <a:noFill/>
          <a:ln cap="flat" cmpd="sng" w="952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g15a35e3eda8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9948" y="1593802"/>
            <a:ext cx="3612201" cy="384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5a35e3eda8_0_28"/>
          <p:cNvSpPr/>
          <p:nvPr/>
        </p:nvSpPr>
        <p:spPr>
          <a:xfrm>
            <a:off x="901200" y="1637675"/>
            <a:ext cx="5882100" cy="7080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Название вашей библиотеки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5a35e3eda8_0_28"/>
          <p:cNvSpPr/>
          <p:nvPr/>
        </p:nvSpPr>
        <p:spPr>
          <a:xfrm>
            <a:off x="927075" y="3806675"/>
            <a:ext cx="1668300" cy="1533900"/>
          </a:xfrm>
          <a:prstGeom prst="ellipse">
            <a:avLst/>
          </a:prstGeom>
          <a:solidFill>
            <a:srgbClr val="EFEFEF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Укажите площади библиотеки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5a35e3eda8_0_28"/>
          <p:cNvSpPr/>
          <p:nvPr/>
        </p:nvSpPr>
        <p:spPr>
          <a:xfrm>
            <a:off x="2883575" y="3806675"/>
            <a:ext cx="1668300" cy="1533900"/>
          </a:xfrm>
          <a:prstGeom prst="ellipse">
            <a:avLst/>
          </a:prstGeom>
          <a:solidFill>
            <a:srgbClr val="EFEFEF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 к</a:t>
            </a: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оличество изданий по КИ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5a35e3eda8_0_28"/>
          <p:cNvSpPr/>
          <p:nvPr/>
        </p:nvSpPr>
        <p:spPr>
          <a:xfrm>
            <a:off x="4926550" y="3806675"/>
            <a:ext cx="1668300" cy="1533900"/>
          </a:xfrm>
          <a:prstGeom prst="ellipse">
            <a:avLst/>
          </a:prstGeom>
          <a:solidFill>
            <a:srgbClr val="EFEFEF"/>
          </a:solidFill>
          <a:ln cap="flat" cmpd="sng" w="28575">
            <a:solidFill>
              <a:srgbClr val="F7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 среднее к</a:t>
            </a: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оличество посетителей в месяц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5a35e3eda8_0_28"/>
          <p:cNvSpPr/>
          <p:nvPr/>
        </p:nvSpPr>
        <p:spPr>
          <a:xfrm>
            <a:off x="957975" y="3367138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Площадь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5a35e3eda8_0_28"/>
          <p:cNvSpPr/>
          <p:nvPr/>
        </p:nvSpPr>
        <p:spPr>
          <a:xfrm>
            <a:off x="2914475" y="3367138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Фонды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5a35e3eda8_0_28"/>
          <p:cNvSpPr/>
          <p:nvPr/>
        </p:nvSpPr>
        <p:spPr>
          <a:xfrm>
            <a:off x="4957450" y="3328013"/>
            <a:ext cx="1606500" cy="332100"/>
          </a:xfrm>
          <a:prstGeom prst="roundRect">
            <a:avLst>
              <a:gd fmla="val 16667" name="adj"/>
            </a:avLst>
          </a:prstGeom>
          <a:solidFill>
            <a:srgbClr val="F75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Посетители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a35e3eda8_0_44"/>
          <p:cNvSpPr txBox="1"/>
          <p:nvPr/>
        </p:nvSpPr>
        <p:spPr>
          <a:xfrm>
            <a:off x="11445285" y="6326923"/>
            <a:ext cx="7467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ru-RU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15a35e3eda8_0_44"/>
          <p:cNvSpPr txBox="1"/>
          <p:nvPr/>
        </p:nvSpPr>
        <p:spPr>
          <a:xfrm>
            <a:off x="716250" y="626342"/>
            <a:ext cx="88236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3300"/>
              <a:buFont typeface="Montserrat"/>
              <a:buAutoNum type="arabicPeriod"/>
            </a:pPr>
            <a:r>
              <a:rPr b="1" i="0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Анализ </a:t>
            </a:r>
            <a:r>
              <a:rPr b="1" i="1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текущей </a:t>
            </a:r>
            <a:r>
              <a:rPr b="1" i="0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b="1" i="1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потенциальной </a:t>
            </a:r>
            <a:r>
              <a:rPr b="1" i="0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аудитории библиотеки</a:t>
            </a:r>
            <a:endParaRPr b="1" i="0" sz="33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g15a35e3eda8_0_44"/>
          <p:cNvSpPr txBox="1"/>
          <p:nvPr/>
        </p:nvSpPr>
        <p:spPr>
          <a:xfrm>
            <a:off x="716267" y="1681233"/>
            <a:ext cx="10578300" cy="41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Что необходимо изучить перед практическим заданием: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целевая аудитория?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исследовать свою целевую аудиторию?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Типология потенциальной аудитории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проанализировать текущую и потенциальную аудиторию библиотеки.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Перед началом работы изучите дополнительные материалы по ссылкам ниже. Для выполнения этого задания вам необходимо составить</a:t>
            </a:r>
            <a:r>
              <a:rPr b="1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4-6 типов целевой аудитории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(не менее 2-х, которые уже посещаю вашу библиотеку и не менее 2-х, которых вы хотели бы привлечь в библиотеку). Ниже вы найдете инструкцию как провести комплексный анализ самостоятельно. Визуализируйте каждый тип с помощью детального описания и фотографии.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Дополнительные материалы и инструкции для работы: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Вебинар “</a:t>
            </a: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формировать и развивать сообщества на базе культурного учреждения?</a:t>
            </a: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5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Создаем портрет ЦА, который действительно работает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Целевая аудитория: полный гайд по определению, поиску и коммуникации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Что такое Jobs-To-Be-Done и Job stories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Инструкция по разработке коммуникационной стратегии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5a35e3eda8_0_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5a35e3eda8_0_44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a35e3eda8_0_52"/>
          <p:cNvSpPr txBox="1"/>
          <p:nvPr/>
        </p:nvSpPr>
        <p:spPr>
          <a:xfrm>
            <a:off x="756960" y="574695"/>
            <a:ext cx="759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1.1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текущей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аудитории</a:t>
            </a:r>
            <a:endParaRPr b="0" i="0" sz="31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g15a35e3eda8_0_52"/>
          <p:cNvSpPr txBox="1"/>
          <p:nvPr/>
        </p:nvSpPr>
        <p:spPr>
          <a:xfrm>
            <a:off x="756960" y="3480593"/>
            <a:ext cx="3567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Валерия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лет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г. Пермь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высшее, журналистика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занимается дизайном и социальными сетями, работает с молодежью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иностранные языки, маркетинг, ИТ, современное искусство, образование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личная жизнь, детей пока нет, хочет для себя лучшей жизни, изучает языки, библиотека - стартовая площадка для развития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ищет бесплатную площадку для проведения мероприятий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15a35e3ed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83482">
            <a:off x="1649834" y="1797664"/>
            <a:ext cx="1577253" cy="13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5a35e3eda8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698" y="1621017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5a35e3ed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172477">
            <a:off x="5288100" y="1669479"/>
            <a:ext cx="1580838" cy="13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5a35e3eda8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2485" y="1621014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5a35e3eda8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17013">
            <a:off x="8939863" y="1790064"/>
            <a:ext cx="1578392" cy="139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5a35e3eda8_0_52"/>
          <p:cNvPicPr preferRelativeResize="0"/>
          <p:nvPr/>
        </p:nvPicPr>
        <p:blipFill rotWithShape="1">
          <a:blip r:embed="rId6">
            <a:alphaModFix/>
          </a:blip>
          <a:srcRect b="0" l="11558" r="14672" t="0"/>
          <a:stretch/>
        </p:blipFill>
        <p:spPr>
          <a:xfrm>
            <a:off x="1686919" y="1717884"/>
            <a:ext cx="1422900" cy="137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3" name="Google Shape;153;g15a35e3eda8_0_52"/>
          <p:cNvSpPr txBox="1"/>
          <p:nvPr/>
        </p:nvSpPr>
        <p:spPr>
          <a:xfrm>
            <a:off x="4434880" y="3536900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5a35e3eda8_0_52"/>
          <p:cNvSpPr txBox="1"/>
          <p:nvPr/>
        </p:nvSpPr>
        <p:spPr>
          <a:xfrm>
            <a:off x="8112800" y="3536899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a35e3eda8_0_66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потенциальной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аудитории</a:t>
            </a:r>
            <a:endParaRPr b="0" i="0" sz="31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15a35e3eda8_0_66"/>
          <p:cNvSpPr txBox="1"/>
          <p:nvPr/>
        </p:nvSpPr>
        <p:spPr>
          <a:xfrm>
            <a:off x="756960" y="3480593"/>
            <a:ext cx="3567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Петр Ильич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 лет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д. Бырма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среднее профессиональное, инженер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общается преимущественно с инженерами, решает сложные задачи, любит точность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косплей, реконструкция исторических событий, компьютерные игры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любит музыку и историческое кино,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ищет место, где можно собираться с единомышленниками для обсуждения новых книг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5a35e3eda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83482">
            <a:off x="1649834" y="1797664"/>
            <a:ext cx="1577253" cy="13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5a35e3eda8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698" y="1621017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5a35e3eda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172477">
            <a:off x="5288100" y="1669479"/>
            <a:ext cx="1580838" cy="13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5a35e3eda8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2485" y="1621014"/>
            <a:ext cx="1566976" cy="157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5a35e3eda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017013">
            <a:off x="8939863" y="1790064"/>
            <a:ext cx="1578392" cy="139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a35e3eda8_0_66"/>
          <p:cNvSpPr txBox="1"/>
          <p:nvPr/>
        </p:nvSpPr>
        <p:spPr>
          <a:xfrm>
            <a:off x="4434880" y="3536900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5a35e3eda8_0_66"/>
          <p:cNvSpPr txBox="1"/>
          <p:nvPr/>
        </p:nvSpPr>
        <p:spPr>
          <a:xfrm>
            <a:off x="8112800" y="3536899"/>
            <a:ext cx="3567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Живет: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работе: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Интересы: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Ценности: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Потребность: </a:t>
            </a:r>
            <a:r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a2is.ru/uploads/2539.jpg" id="169" name="Google Shape;169;g15a35e3eda8_0_66"/>
          <p:cNvPicPr preferRelativeResize="0"/>
          <p:nvPr/>
        </p:nvPicPr>
        <p:blipFill rotWithShape="1">
          <a:blip r:embed="rId6">
            <a:alphaModFix/>
          </a:blip>
          <a:srcRect b="0" l="16695" r="16703" t="0"/>
          <a:stretch/>
        </p:blipFill>
        <p:spPr>
          <a:xfrm>
            <a:off x="1727885" y="1717936"/>
            <a:ext cx="1378500" cy="137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a35e3eda8_0_80"/>
          <p:cNvSpPr txBox="1"/>
          <p:nvPr/>
        </p:nvSpPr>
        <p:spPr>
          <a:xfrm>
            <a:off x="716250" y="844275"/>
            <a:ext cx="94335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ru-RU" sz="33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2. Анализ текущих и потенциальных партнеров</a:t>
            </a:r>
            <a:endParaRPr b="1" i="0" sz="33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15a35e3eda8_0_80"/>
          <p:cNvSpPr txBox="1"/>
          <p:nvPr/>
        </p:nvSpPr>
        <p:spPr>
          <a:xfrm>
            <a:off x="716250" y="1910625"/>
            <a:ext cx="105783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Что необходимо изучить перед практическим заданием:</a:t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партнерские программы?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-"/>
            </a:pP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исследовать своих потенциальных партнеров?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highlight>
                <a:srgbClr val="F75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b="0" i="0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проанализировать текущих и потенциальных партнеров библиотеки.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ru-RU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началом работы изучите дополнительные материалы по ссылкам ниже. 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выполнения этого задания вам необходимо составить не менее </a:t>
            </a:r>
            <a:r>
              <a:rPr b="1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2-х карточек текущих партнеров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2-х карточек потенциальных партнеров</a:t>
            </a:r>
            <a:r>
              <a:rPr b="0" i="1" lang="ru-RU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i="1"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начала проанализируйте разные типы организаций, находящихся поблизости, не только учреждения культуры (школы, музеи, дома культур) и ВУЗы. Предположите, с кем могло бы получиться интересное сотрудничество в новом формате. Но учтите, что партнерам и лекторам не обязательно находиться рядом с вами, они могут включиться в работу дистанционно.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highlight>
                  <a:srgbClr val="F75000"/>
                </a:highlight>
                <a:latin typeface="Calibri"/>
                <a:ea typeface="Calibri"/>
                <a:cs typeface="Calibri"/>
                <a:sym typeface="Calibri"/>
              </a:rPr>
              <a:t>Дополнительные материалы и инструкции для работы: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Вебинар  Разработка партнерской программы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Как привлечь волонтеров. 8 практических советов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Char char="-"/>
            </a:pPr>
            <a:r>
              <a:rPr b="0" i="0" lang="ru-RU" sz="15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Кто такие партнеры и где их искать?</a:t>
            </a:r>
            <a:endParaRPr b="0" i="0" sz="15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highlight>
                <a:srgbClr val="D6E06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5a35e3eda8_0_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14174" y="844275"/>
            <a:ext cx="1631101" cy="1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5a35e3eda8_0_80"/>
          <p:cNvSpPr txBox="1"/>
          <p:nvPr/>
        </p:nvSpPr>
        <p:spPr>
          <a:xfrm>
            <a:off x="10486822" y="782491"/>
            <a:ext cx="184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1 ч.</a:t>
            </a:r>
            <a:endParaRPr b="0" i="0" sz="15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a35e3eda8_0_87"/>
          <p:cNvSpPr txBox="1"/>
          <p:nvPr/>
        </p:nvSpPr>
        <p:spPr>
          <a:xfrm>
            <a:off x="4710605" y="1464000"/>
            <a:ext cx="440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Департамент культуры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5a35e3eda8_0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713" y="2369412"/>
            <a:ext cx="2674596" cy="2197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15a35e3eda8_0_87"/>
          <p:cNvCxnSpPr/>
          <p:nvPr/>
        </p:nvCxnSpPr>
        <p:spPr>
          <a:xfrm>
            <a:off x="2054534" y="4419726"/>
            <a:ext cx="0" cy="5733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g15a35e3eda8_0_87"/>
          <p:cNvCxnSpPr/>
          <p:nvPr/>
        </p:nvCxnSpPr>
        <p:spPr>
          <a:xfrm>
            <a:off x="2054534" y="4992814"/>
            <a:ext cx="23823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g15a35e3eda8_0_87"/>
          <p:cNvCxnSpPr/>
          <p:nvPr/>
        </p:nvCxnSpPr>
        <p:spPr>
          <a:xfrm>
            <a:off x="4436879" y="1889551"/>
            <a:ext cx="0" cy="31032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g15a35e3eda8_0_87"/>
          <p:cNvSpPr/>
          <p:nvPr/>
        </p:nvSpPr>
        <p:spPr>
          <a:xfrm>
            <a:off x="4402377" y="1889550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5a35e3eda8_0_87"/>
          <p:cNvSpPr/>
          <p:nvPr/>
        </p:nvSpPr>
        <p:spPr>
          <a:xfrm>
            <a:off x="4402991" y="3460244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5a35e3eda8_0_87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2.1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текущих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партнеров</a:t>
            </a:r>
            <a:endParaRPr b="0" i="0" sz="31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15a35e3eda8_0_87"/>
          <p:cNvSpPr/>
          <p:nvPr/>
        </p:nvSpPr>
        <p:spPr>
          <a:xfrm>
            <a:off x="4402391" y="4957269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5a35e3eda8_0_87"/>
          <p:cNvSpPr txBox="1"/>
          <p:nvPr/>
        </p:nvSpPr>
        <p:spPr>
          <a:xfrm>
            <a:off x="4710585" y="3169600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Название партнера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a35e3eda8_0_87"/>
          <p:cNvSpPr txBox="1"/>
          <p:nvPr/>
        </p:nvSpPr>
        <p:spPr>
          <a:xfrm>
            <a:off x="4820452" y="487521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Название партнера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5a35e3eda8_0_87"/>
          <p:cNvSpPr txBox="1"/>
          <p:nvPr/>
        </p:nvSpPr>
        <p:spPr>
          <a:xfrm>
            <a:off x="4710575" y="1960717"/>
            <a:ext cx="7275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культура, управление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проведение молодежной стратсессии “Современые вызовы креативной индустрии”. Совместно с представителями местного департамента культуры библиотека организовала бизнес игру для молодежи города по вопросам культуры.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5a35e3eda8_0_87"/>
          <p:cNvSpPr txBox="1"/>
          <p:nvPr/>
        </p:nvSpPr>
        <p:spPr>
          <a:xfrm>
            <a:off x="4710575" y="3668200"/>
            <a:ext cx="7275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какой сфере осуществляет свою деятельность партнер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государственная, коммерческая/ некоммерческая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опишите партнерскую программу, что вы делали вместе с партнером и приложите ссылки, если вы упоминали проект в социальных сетях или на сайте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5a35e3eda8_0_87"/>
          <p:cNvSpPr txBox="1"/>
          <p:nvPr/>
        </p:nvSpPr>
        <p:spPr>
          <a:xfrm>
            <a:off x="4820475" y="5411850"/>
            <a:ext cx="7166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какой сфере осуществляет свою деятельность партнер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государственная, коммерческая/ некоммерческая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опишите партнерскую программу, что вы делали вместе с партнером и приложите ссылки, если вы упоминали проект в социальных сетях или на сайте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a35e3eda8_0_104"/>
          <p:cNvSpPr txBox="1"/>
          <p:nvPr/>
        </p:nvSpPr>
        <p:spPr>
          <a:xfrm>
            <a:off x="4785667" y="1525733"/>
            <a:ext cx="6645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Центр современной культуры “Смена”</a:t>
            </a:r>
            <a:endParaRPr b="1" i="0" sz="2300" u="none" cap="none" strike="noStrike">
              <a:solidFill>
                <a:srgbClr val="F75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5a35e3eda8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713" y="2369412"/>
            <a:ext cx="2674596" cy="2197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g15a35e3eda8_0_104"/>
          <p:cNvCxnSpPr/>
          <p:nvPr/>
        </p:nvCxnSpPr>
        <p:spPr>
          <a:xfrm>
            <a:off x="2054534" y="4419726"/>
            <a:ext cx="0" cy="5733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g15a35e3eda8_0_104"/>
          <p:cNvCxnSpPr/>
          <p:nvPr/>
        </p:nvCxnSpPr>
        <p:spPr>
          <a:xfrm>
            <a:off x="2054534" y="4992814"/>
            <a:ext cx="2382300" cy="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g15a35e3eda8_0_104"/>
          <p:cNvCxnSpPr/>
          <p:nvPr/>
        </p:nvCxnSpPr>
        <p:spPr>
          <a:xfrm>
            <a:off x="4436879" y="1889551"/>
            <a:ext cx="0" cy="3103200"/>
          </a:xfrm>
          <a:prstGeom prst="straightConnector1">
            <a:avLst/>
          </a:prstGeom>
          <a:noFill/>
          <a:ln cap="flat" cmpd="sng" w="19050">
            <a:solidFill>
              <a:srgbClr val="F75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g15a35e3eda8_0_104"/>
          <p:cNvSpPr/>
          <p:nvPr/>
        </p:nvSpPr>
        <p:spPr>
          <a:xfrm>
            <a:off x="4402377" y="1889550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5a35e3eda8_0_104"/>
          <p:cNvSpPr/>
          <p:nvPr/>
        </p:nvSpPr>
        <p:spPr>
          <a:xfrm>
            <a:off x="4402991" y="3460244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5a35e3eda8_0_104"/>
          <p:cNvSpPr txBox="1"/>
          <p:nvPr/>
        </p:nvSpPr>
        <p:spPr>
          <a:xfrm>
            <a:off x="754413" y="592556"/>
            <a:ext cx="1001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2.2 Анализ </a:t>
            </a:r>
            <a:r>
              <a:rPr b="1" i="1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потенциальных </a:t>
            </a:r>
            <a:r>
              <a:rPr b="1" i="0" lang="ru-RU" sz="3100" u="none" cap="none" strike="noStrike">
                <a:solidFill>
                  <a:srgbClr val="F75000"/>
                </a:solidFill>
                <a:latin typeface="Montserrat"/>
                <a:ea typeface="Montserrat"/>
                <a:cs typeface="Montserrat"/>
                <a:sym typeface="Montserrat"/>
              </a:rPr>
              <a:t>партнеров</a:t>
            </a:r>
            <a:endParaRPr b="0" i="0" sz="3100" u="none" cap="none" strike="noStrike">
              <a:solidFill>
                <a:srgbClr val="F75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15a35e3eda8_0_104"/>
          <p:cNvSpPr/>
          <p:nvPr/>
        </p:nvSpPr>
        <p:spPr>
          <a:xfrm>
            <a:off x="4402391" y="4957269"/>
            <a:ext cx="68100" cy="71100"/>
          </a:xfrm>
          <a:prstGeom prst="ellipse">
            <a:avLst/>
          </a:prstGeom>
          <a:solidFill>
            <a:srgbClr val="F75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5a35e3eda8_0_104"/>
          <p:cNvSpPr txBox="1"/>
          <p:nvPr/>
        </p:nvSpPr>
        <p:spPr>
          <a:xfrm>
            <a:off x="4812852" y="339198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Название партнера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5a35e3eda8_0_104"/>
          <p:cNvSpPr txBox="1"/>
          <p:nvPr/>
        </p:nvSpPr>
        <p:spPr>
          <a:xfrm>
            <a:off x="4894819" y="5028463"/>
            <a:ext cx="322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300" u="none" cap="none" strike="noStrike">
                <a:solidFill>
                  <a:srgbClr val="F75000"/>
                </a:solidFill>
                <a:latin typeface="Calibri"/>
                <a:ea typeface="Calibri"/>
                <a:cs typeface="Calibri"/>
                <a:sym typeface="Calibri"/>
              </a:rPr>
              <a:t>Название партнера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5a35e3eda8_0_104"/>
          <p:cNvSpPr txBox="1"/>
          <p:nvPr/>
        </p:nvSpPr>
        <p:spPr>
          <a:xfrm>
            <a:off x="4839808" y="1988817"/>
            <a:ext cx="7201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креативные индустрии, культура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некоммерческая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проведение городского Книжного фестиваля. Для приведения фестиваля были привлечены представителя креативных индустрий, местные мастера и издательства. Фестиваль посетило более 3000 человек и было опубликовано более 10 новостей в СМИ.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5a35e3eda8_0_104"/>
          <p:cNvSpPr txBox="1"/>
          <p:nvPr/>
        </p:nvSpPr>
        <p:spPr>
          <a:xfrm>
            <a:off x="4867742" y="3898358"/>
            <a:ext cx="7091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какой сфере осуществляет свою деятельность партнер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государственная, коммерческая/ некоммерческая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опишите партнерские программы, что вы делали вместе с партнером и приложите ссылки на онлайн ресурсы партнера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5a35e3eda8_0_104"/>
          <p:cNvSpPr txBox="1"/>
          <p:nvPr/>
        </p:nvSpPr>
        <p:spPr>
          <a:xfrm>
            <a:off x="4894808" y="5474875"/>
            <a:ext cx="7091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какой сфере осуществляет свою деятельность партнер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Статус: 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государственная, коммерческая/ некоммерческая организация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сотрудничества</a:t>
            </a: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опишите партнерские программы, что вы делали вместе с партнером и приложите ссылки на онлайн ресурсы партнера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2022-01-19T09:23:24Z</dcterms:created>
  <dc:creator>Никита Гусев</dc:creator>
</cp:coreProperties>
</file>